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7" r:id="rId2"/>
    <p:sldId id="262" r:id="rId3"/>
    <p:sldId id="259" r:id="rId4"/>
    <p:sldId id="263" r:id="rId5"/>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236" autoAdjust="0"/>
  </p:normalViewPr>
  <p:slideViewPr>
    <p:cSldViewPr>
      <p:cViewPr varScale="1">
        <p:scale>
          <a:sx n="94" d="100"/>
          <a:sy n="94" d="100"/>
        </p:scale>
        <p:origin x="-216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0813CE22-AC99-4A9F-9978-7C2173350F58}" type="datetimeFigureOut">
              <a:rPr lang="en-US" smtClean="0"/>
              <a:t>6/28/2017</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51DF3170-EE30-4306-A7E0-87CA50E66345}" type="slidenum">
              <a:rPr lang="en-US" smtClean="0"/>
              <a:t>‹#›</a:t>
            </a:fld>
            <a:endParaRPr lang="en-US"/>
          </a:p>
        </p:txBody>
      </p:sp>
    </p:spTree>
    <p:extLst>
      <p:ext uri="{BB962C8B-B14F-4D97-AF65-F5344CB8AC3E}">
        <p14:creationId xmlns:p14="http://schemas.microsoft.com/office/powerpoint/2010/main" val="742068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DE2B7BB4-8004-4494-A8E2-8C41EB554459}" type="slidenum">
              <a:rPr lang="en-US" altLang="en-US" smtClean="0"/>
              <a:pPr>
                <a:defRPr/>
              </a:pPr>
              <a:t>1</a:t>
            </a:fld>
            <a:endParaRPr lang="en-US" altLang="en-US"/>
          </a:p>
        </p:txBody>
      </p:sp>
    </p:spTree>
    <p:extLst>
      <p:ext uri="{BB962C8B-B14F-4D97-AF65-F5344CB8AC3E}">
        <p14:creationId xmlns:p14="http://schemas.microsoft.com/office/powerpoint/2010/main" val="2785415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63F1480-EC1B-4810-8876-37BC26F1F03B}" type="slidenum">
              <a:rPr lang="en-US" altLang="en-US" smtClean="0"/>
              <a:pPr eaLnBrk="1" hangingPunct="1">
                <a:spcBef>
                  <a:spcPct val="0"/>
                </a:spcBef>
              </a:pPr>
              <a:t>2</a:t>
            </a:fld>
            <a:endParaRPr lang="en-US" altLang="en-US" smtClean="0"/>
          </a:p>
        </p:txBody>
      </p:sp>
      <p:sp>
        <p:nvSpPr>
          <p:cNvPr id="8195"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p:txBody>
          <a:bodyPr/>
          <a:lstStyle/>
          <a:p>
            <a:pPr marL="228600" indent="-228600" eaLnBrk="1" hangingPunct="1">
              <a:buFontTx/>
              <a:buAutoNum type="arabicParenR"/>
              <a:defRPr/>
            </a:pPr>
            <a:r>
              <a:rPr lang="en-US" altLang="en-US" sz="1200" u="sng" dirty="0" smtClean="0"/>
              <a:t>What is the significance of Paul writing this epistle with large letters?</a:t>
            </a:r>
            <a:endParaRPr lang="en-US" altLang="en-US" sz="1200" u="none" dirty="0" smtClean="0"/>
          </a:p>
          <a:p>
            <a:pPr marL="228600" indent="-228600" eaLnBrk="1" hangingPunct="1">
              <a:buFontTx/>
              <a:buAutoNum type="arabicParenR"/>
              <a:defRPr/>
            </a:pPr>
            <a:endParaRPr lang="en-US" altLang="en-US" sz="1200" u="none" baseline="0" dirty="0" smtClean="0"/>
          </a:p>
          <a:p>
            <a:pPr marL="0" indent="0" eaLnBrk="1" hangingPunct="1">
              <a:buFontTx/>
              <a:buNone/>
              <a:defRPr/>
            </a:pPr>
            <a:r>
              <a:rPr lang="en-US" altLang="en-US" sz="1200" u="none" baseline="0" dirty="0" smtClean="0"/>
              <a:t>It was common in letter writing to use a scribe or </a:t>
            </a:r>
            <a:r>
              <a:rPr lang="en-US" sz="1200" kern="1200" dirty="0" smtClean="0">
                <a:solidFill>
                  <a:schemeClr val="tx1"/>
                </a:solidFill>
                <a:effectLst/>
                <a:latin typeface="+mn-lt"/>
                <a:ea typeface="+mn-ea"/>
                <a:cs typeface="+mn-cs"/>
              </a:rPr>
              <a:t>amanuensis to pen the letter</a:t>
            </a:r>
            <a:r>
              <a:rPr lang="en-US" sz="1200" kern="1200" baseline="0" dirty="0" smtClean="0">
                <a:solidFill>
                  <a:schemeClr val="tx1"/>
                </a:solidFill>
                <a:effectLst/>
                <a:latin typeface="+mn-lt"/>
                <a:ea typeface="+mn-ea"/>
                <a:cs typeface="+mn-cs"/>
              </a:rPr>
              <a:t> while the author spoke the message. </a:t>
            </a:r>
            <a:r>
              <a:rPr lang="en-US" sz="1200" kern="1200" baseline="0" dirty="0" err="1" smtClean="0">
                <a:solidFill>
                  <a:schemeClr val="tx1"/>
                </a:solidFill>
                <a:effectLst/>
                <a:latin typeface="+mn-lt"/>
                <a:ea typeface="+mn-ea"/>
                <a:cs typeface="+mn-cs"/>
              </a:rPr>
              <a:t>Tertius</a:t>
            </a:r>
            <a:r>
              <a:rPr lang="en-US" sz="1200" kern="1200" baseline="0" dirty="0" smtClean="0">
                <a:solidFill>
                  <a:schemeClr val="tx1"/>
                </a:solidFill>
                <a:effectLst/>
                <a:latin typeface="+mn-lt"/>
                <a:ea typeface="+mn-ea"/>
                <a:cs typeface="+mn-cs"/>
              </a:rPr>
              <a:t> wrote Romans for Paul (Rom 16:22), Silvanus for Peter (1 Pet 5:12), etc. The author would then take the stylus and write something personal at the end of the letter to make it more personal, sign it, etc. This appears to be what Paul is doing here in Galatians except for the fact that he is writing larger letters than would normally be expected. Paul is righteously indignant toward the Galatians is trying to impress upon them the urgency of receiving his letter with humble and honest hearts lest there be any lack of seriousness on their part (though certain statements in the letter should have impressed that upon them.</a:t>
            </a:r>
          </a:p>
          <a:p>
            <a:pPr marL="0" indent="0" eaLnBrk="1" hangingPunct="1">
              <a:buFontTx/>
              <a:buNone/>
              <a:defRPr/>
            </a:pPr>
            <a:endParaRPr lang="en-US" altLang="en-US" sz="1200" u="none" kern="1200" baseline="0" dirty="0" smtClean="0">
              <a:solidFill>
                <a:schemeClr val="tx1"/>
              </a:solidFill>
              <a:effectLst/>
              <a:latin typeface="+mn-lt"/>
              <a:ea typeface="+mn-ea"/>
              <a:cs typeface="+mn-cs"/>
            </a:endParaRPr>
          </a:p>
          <a:p>
            <a:pPr marL="0" indent="0" eaLnBrk="1" hangingPunct="1">
              <a:buFontTx/>
              <a:buNone/>
              <a:defRPr/>
            </a:pPr>
            <a:r>
              <a:rPr lang="en-US" altLang="en-US" sz="1200" u="none" kern="1200" baseline="0" dirty="0" smtClean="0">
                <a:solidFill>
                  <a:schemeClr val="tx1"/>
                </a:solidFill>
                <a:effectLst/>
                <a:latin typeface="+mn-lt"/>
                <a:ea typeface="+mn-ea"/>
                <a:cs typeface="+mn-cs"/>
              </a:rPr>
              <a:t>2) </a:t>
            </a:r>
            <a:r>
              <a:rPr lang="en-US" altLang="en-US" sz="1200" u="sng" dirty="0" smtClean="0"/>
              <a:t>How were the Judaizers avoiding persecution by adding circumcision to the gospel?</a:t>
            </a:r>
            <a:endParaRPr lang="en-US" altLang="en-US" sz="1200" u="none" dirty="0" smtClean="0"/>
          </a:p>
          <a:p>
            <a:pPr marL="0" indent="0" eaLnBrk="1" hangingPunct="1">
              <a:buFontTx/>
              <a:buNone/>
              <a:defRPr/>
            </a:pPr>
            <a:endParaRPr lang="en-US" altLang="en-US" sz="1200" u="none" baseline="0" dirty="0" smtClean="0"/>
          </a:p>
          <a:p>
            <a:pPr marL="0" indent="0" eaLnBrk="1" hangingPunct="1">
              <a:buFontTx/>
              <a:buNone/>
              <a:defRPr/>
            </a:pPr>
            <a:r>
              <a:rPr lang="en-US" altLang="en-US" sz="1200" u="none" baseline="0" dirty="0" smtClean="0"/>
              <a:t>The problem with the Judaizing teachers is that they were not completely devoting themselves to Christ. In other to avoid persecution, they were compromising as an effort to placate the Jew’s devotion to the old law by trying to bring in certain elements of Mosaic Law to the gospel. In doing this, they could avoid the suffering that would necessarily come as a result for standing for Christ fully, as the Galatians had done early on in their faith (3:4). There is always a temptation on a Christian’s part to walk the fence in order to “have their cake and eat it too”. We must never compromise the truth of the gospel simply so we can avoid suffering in this life or else we will never experience the true joy that comes with identifying with Christ in His suffering.</a:t>
            </a:r>
          </a:p>
          <a:p>
            <a:pPr marL="0" indent="0" eaLnBrk="1" hangingPunct="1">
              <a:buFontTx/>
              <a:buNone/>
              <a:defRPr/>
            </a:pPr>
            <a:endParaRPr lang="en-US" altLang="en-US" sz="1200" u="none" baseline="0" dirty="0" smtClean="0"/>
          </a:p>
          <a:p>
            <a:pPr marL="0" indent="0" eaLnBrk="1" hangingPunct="1">
              <a:buFontTx/>
              <a:buNone/>
              <a:defRPr/>
            </a:pPr>
            <a:r>
              <a:rPr lang="en-US" altLang="en-US" sz="1200" u="none" baseline="0" dirty="0" smtClean="0"/>
              <a:t>3) </a:t>
            </a:r>
            <a:r>
              <a:rPr lang="en-US" altLang="en-US" sz="1200" u="sng" dirty="0" smtClean="0"/>
              <a:t>What about compelling Gentiles to be circumcised would allow the Judaizers to glory in their flesh?</a:t>
            </a:r>
            <a:endParaRPr lang="en-US" altLang="en-US" sz="1200" u="none" dirty="0" smtClean="0"/>
          </a:p>
          <a:p>
            <a:pPr marL="0" indent="0" eaLnBrk="1" hangingPunct="1">
              <a:buFontTx/>
              <a:buNone/>
              <a:defRPr/>
            </a:pPr>
            <a:endParaRPr lang="en-US" altLang="en-US" sz="1200" u="none" baseline="0" dirty="0" smtClean="0"/>
          </a:p>
          <a:p>
            <a:pPr marL="0" indent="0" eaLnBrk="1" hangingPunct="1">
              <a:buFontTx/>
              <a:buNone/>
              <a:defRPr/>
            </a:pPr>
            <a:r>
              <a:rPr lang="en-US" altLang="en-US" sz="1200" u="none" baseline="0" dirty="0" smtClean="0"/>
              <a:t>It was another body to add to their party and minimize the persecution. It was selfish use of the law to seek “strength in numbers”. No false teacher can be influential unless he can build a falling to support and justify his stance. As Jesus said to the Pharisees in Matt 23:15 that they were willing to travel great distances to make a proselyte only to turn him into twice as much a son of hell as themselves.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63F1480-EC1B-4810-8876-37BC26F1F03B}" type="slidenum">
              <a:rPr lang="en-US" altLang="en-US" smtClean="0"/>
              <a:pPr eaLnBrk="1" hangingPunct="1">
                <a:spcBef>
                  <a:spcPct val="0"/>
                </a:spcBef>
              </a:pPr>
              <a:t>3</a:t>
            </a:fld>
            <a:endParaRPr lang="en-US" altLang="en-US" smtClean="0"/>
          </a:p>
        </p:txBody>
      </p:sp>
      <p:sp>
        <p:nvSpPr>
          <p:cNvPr id="8195"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u="none" dirty="0" smtClean="0"/>
              <a:t>1) </a:t>
            </a:r>
            <a:r>
              <a:rPr lang="en-US" altLang="en-US" sz="1200" u="sng" dirty="0" smtClean="0"/>
              <a:t>What about Paul’s past bolsters his testimony that the cross of Christ is the better way?</a:t>
            </a:r>
            <a:endParaRPr lang="en-US" altLang="en-US" sz="1200" dirty="0" smtClean="0"/>
          </a:p>
          <a:p>
            <a:pPr marL="0" indent="0" eaLnBrk="1" hangingPunct="1">
              <a:buFontTx/>
              <a:buNone/>
              <a:defRPr/>
            </a:pPr>
            <a:endParaRPr lang="en-US" altLang="en-US" sz="1200" u="none" dirty="0" smtClean="0"/>
          </a:p>
          <a:p>
            <a:r>
              <a:rPr lang="en-US" sz="1200" kern="1200" dirty="0" smtClean="0">
                <a:solidFill>
                  <a:schemeClr val="tx1"/>
                </a:solidFill>
                <a:effectLst/>
                <a:latin typeface="+mn-lt"/>
                <a:ea typeface="+mn-ea"/>
                <a:cs typeface="+mn-cs"/>
              </a:rPr>
              <a:t>Paul had seen this truth standing</a:t>
            </a:r>
            <a:r>
              <a:rPr lang="en-US" sz="1200" kern="1200" baseline="0" dirty="0" smtClean="0">
                <a:solidFill>
                  <a:schemeClr val="tx1"/>
                </a:solidFill>
                <a:effectLst/>
                <a:latin typeface="+mn-lt"/>
                <a:ea typeface="+mn-ea"/>
                <a:cs typeface="+mn-cs"/>
              </a:rPr>
              <a:t> on</a:t>
            </a:r>
            <a:r>
              <a:rPr lang="en-US" sz="1200" kern="1200" dirty="0" smtClean="0">
                <a:solidFill>
                  <a:schemeClr val="tx1"/>
                </a:solidFill>
                <a:effectLst/>
                <a:latin typeface="+mn-lt"/>
                <a:ea typeface="+mn-ea"/>
                <a:cs typeface="+mn-cs"/>
              </a:rPr>
              <a:t> both sides.</a:t>
            </a:r>
            <a:r>
              <a:rPr lang="en-US" sz="1200" kern="1200" baseline="0" dirty="0" smtClean="0">
                <a:solidFill>
                  <a:schemeClr val="tx1"/>
                </a:solidFill>
                <a:effectLst/>
                <a:latin typeface="+mn-lt"/>
                <a:ea typeface="+mn-ea"/>
                <a:cs typeface="+mn-cs"/>
              </a:rPr>
              <a:t> In his early life, he was</a:t>
            </a:r>
            <a:r>
              <a:rPr lang="en-US" sz="1200" kern="1200" dirty="0" smtClean="0">
                <a:solidFill>
                  <a:schemeClr val="tx1"/>
                </a:solidFill>
                <a:effectLst/>
                <a:latin typeface="+mn-lt"/>
                <a:ea typeface="+mn-ea"/>
                <a:cs typeface="+mn-cs"/>
              </a:rPr>
              <a:t> a zealous Jew who lived and breathed the law of Moses.</a:t>
            </a:r>
            <a:r>
              <a:rPr lang="en-US" sz="1200" kern="1200" baseline="0" dirty="0" smtClean="0">
                <a:solidFill>
                  <a:schemeClr val="tx1"/>
                </a:solidFill>
                <a:effectLst/>
                <a:latin typeface="+mn-lt"/>
                <a:ea typeface="+mn-ea"/>
                <a:cs typeface="+mn-cs"/>
              </a:rPr>
              <a:t> And then upon his encounter with Christ, he saw the substance behind that law he clung to so closely. What was his verdict? There was simply no comparison. To </a:t>
            </a:r>
            <a:r>
              <a:rPr lang="en-US" sz="1200" kern="1200" dirty="0" smtClean="0">
                <a:solidFill>
                  <a:schemeClr val="tx1"/>
                </a:solidFill>
                <a:effectLst/>
                <a:latin typeface="+mn-lt"/>
                <a:ea typeface="+mn-ea"/>
                <a:cs typeface="+mn-cs"/>
              </a:rPr>
              <a:t>Paul,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human popularity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predicated upon a system that leads to spiritual death is a meaningless venture. The cross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where Paul found full self-realization and eternal meaning, and there can be no other ground of boasting</a:t>
            </a:r>
            <a:r>
              <a:rPr lang="en-US" sz="1200" kern="1200" baseline="0" dirty="0" smtClean="0">
                <a:solidFill>
                  <a:schemeClr val="tx1"/>
                </a:solidFill>
                <a:effectLst/>
                <a:latin typeface="+mn-lt"/>
                <a:ea typeface="+mn-ea"/>
                <a:cs typeface="+mn-cs"/>
              </a:rPr>
              <a:t> other than that. </a:t>
            </a:r>
            <a:endParaRPr lang="en-US" altLang="en-US" sz="1200" u="none" dirty="0" smtClean="0"/>
          </a:p>
          <a:p>
            <a:pPr marL="0" indent="0" eaLnBrk="1" hangingPunct="1">
              <a:buFontTx/>
              <a:buNone/>
              <a:defRPr/>
            </a:pPr>
            <a:endParaRPr lang="en-US" altLang="en-US" sz="1200" u="none" dirty="0" smtClean="0"/>
          </a:p>
          <a:p>
            <a:pPr marL="0" indent="0" eaLnBrk="1" hangingPunct="1">
              <a:buFontTx/>
              <a:buNone/>
              <a:defRPr/>
            </a:pPr>
            <a:r>
              <a:rPr lang="en-US" altLang="en-US" sz="1200" u="none" dirty="0" smtClean="0"/>
              <a:t>2) </a:t>
            </a:r>
            <a:r>
              <a:rPr lang="en-US" altLang="en-US" sz="1200" u="sng" dirty="0" smtClean="0"/>
              <a:t>What is the difference between the world being crucified to Paul and Paul being crucified to the world?</a:t>
            </a:r>
            <a:endParaRPr lang="en-US" altLang="en-US" sz="1200" u="none" dirty="0" smtClean="0"/>
          </a:p>
          <a:p>
            <a:pPr marL="0" indent="0" eaLnBrk="1" hangingPunct="1">
              <a:buFontTx/>
              <a:buNone/>
              <a:defRPr/>
            </a:pPr>
            <a:endParaRPr lang="en-US" altLang="en-US" sz="1200" u="none" dirty="0" smtClean="0"/>
          </a:p>
          <a:p>
            <a:r>
              <a:rPr lang="en-US" sz="1200" kern="1200" dirty="0" smtClean="0">
                <a:solidFill>
                  <a:schemeClr val="tx1"/>
                </a:solidFill>
                <a:effectLst/>
                <a:latin typeface="+mn-lt"/>
                <a:ea typeface="+mn-ea"/>
                <a:cs typeface="+mn-cs"/>
              </a:rPr>
              <a:t>By the world being crucified to Paul,</a:t>
            </a:r>
            <a:r>
              <a:rPr lang="en-US" sz="1200" kern="1200" baseline="0" dirty="0" smtClean="0">
                <a:solidFill>
                  <a:schemeClr val="tx1"/>
                </a:solidFill>
                <a:effectLst/>
                <a:latin typeface="+mn-lt"/>
                <a:ea typeface="+mn-ea"/>
                <a:cs typeface="+mn-cs"/>
              </a:rPr>
              <a:t> he means it no longer</a:t>
            </a:r>
            <a:r>
              <a:rPr lang="en-US" sz="1200" kern="1200" dirty="0" smtClean="0">
                <a:solidFill>
                  <a:schemeClr val="tx1"/>
                </a:solidFill>
                <a:effectLst/>
                <a:latin typeface="+mn-lt"/>
                <a:ea typeface="+mn-ea"/>
                <a:cs typeface="+mn-cs"/>
              </a:rPr>
              <a:t> holds any allure, satisfaction, ambition, and he has no desire to strive for such empty goals through fleshly means such as hypocrisy and deceit. By Paul being crucified to the world, the idea seems to be that “the feeling</a:t>
            </a:r>
            <a:r>
              <a:rPr lang="en-US" sz="1200" kern="1200" baseline="0" dirty="0" smtClean="0">
                <a:solidFill>
                  <a:schemeClr val="tx1"/>
                </a:solidFill>
                <a:effectLst/>
                <a:latin typeface="+mn-lt"/>
                <a:ea typeface="+mn-ea"/>
                <a:cs typeface="+mn-cs"/>
              </a:rPr>
              <a:t> is</a:t>
            </a:r>
            <a:r>
              <a:rPr lang="en-US" sz="1200" kern="1200" dirty="0" smtClean="0">
                <a:solidFill>
                  <a:schemeClr val="tx1"/>
                </a:solidFill>
                <a:effectLst/>
                <a:latin typeface="+mn-lt"/>
                <a:ea typeface="+mn-ea"/>
                <a:cs typeface="+mn-cs"/>
              </a:rPr>
              <a:t> mutual”. Since Paul had repudiated the world and its values, the world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had repudiated him.</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unenlightened, unsaved world has no use for one who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lives for truth, purity, godliness, self-denial and who will condemn the bankrupt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character of those who have rejected God. Persecution</a:t>
            </a:r>
            <a:r>
              <a:rPr lang="en-US" sz="1200" kern="1200" baseline="0" dirty="0" smtClean="0">
                <a:solidFill>
                  <a:schemeClr val="tx1"/>
                </a:solidFill>
                <a:effectLst/>
                <a:latin typeface="+mn-lt"/>
                <a:ea typeface="+mn-ea"/>
                <a:cs typeface="+mn-cs"/>
              </a:rPr>
              <a:t> will inevitably follow as a result of this disdain from the world, which makes it all the more easy to stand by your commitment.</a:t>
            </a:r>
            <a:endParaRPr lang="en-US" sz="1200" kern="1200" dirty="0" smtClean="0">
              <a:solidFill>
                <a:schemeClr val="tx1"/>
              </a:solidFill>
              <a:effectLst/>
              <a:latin typeface="+mn-lt"/>
              <a:ea typeface="+mn-ea"/>
              <a:cs typeface="+mn-cs"/>
            </a:endParaRPr>
          </a:p>
          <a:p>
            <a:pPr marL="0" indent="0" eaLnBrk="1" hangingPunct="1">
              <a:buFontTx/>
              <a:buNone/>
              <a:defRPr/>
            </a:pPr>
            <a:endParaRPr lang="en-US" altLang="en-US" sz="1200" u="none" dirty="0" smtClean="0"/>
          </a:p>
          <a:p>
            <a:pPr marL="0" indent="0" eaLnBrk="1" hangingPunct="1">
              <a:buFontTx/>
              <a:buNone/>
              <a:defRPr/>
            </a:pPr>
            <a:r>
              <a:rPr lang="en-US" altLang="en-US" sz="1200" u="none" dirty="0" smtClean="0"/>
              <a:t>3) </a:t>
            </a:r>
            <a:r>
              <a:rPr lang="en-US" altLang="en-US" sz="1200" u="sng" dirty="0" smtClean="0"/>
              <a:t>Contrast circumcision w/the new creation</a:t>
            </a:r>
            <a:endParaRPr lang="en-US" altLang="en-US" sz="1200" u="none" dirty="0" smtClean="0"/>
          </a:p>
          <a:p>
            <a:pPr marL="0" indent="0" eaLnBrk="1" hangingPunct="1">
              <a:buFontTx/>
              <a:buNone/>
              <a:defRPr/>
            </a:pPr>
            <a:endParaRPr lang="en-US" altLang="en-US" sz="1200" u="none" dirty="0" smtClean="0"/>
          </a:p>
          <a:p>
            <a:r>
              <a:rPr lang="en-US" sz="1200" kern="1200" dirty="0" smtClean="0">
                <a:solidFill>
                  <a:schemeClr val="tx1"/>
                </a:solidFill>
                <a:effectLst/>
                <a:latin typeface="+mn-lt"/>
                <a:ea typeface="+mn-ea"/>
                <a:cs typeface="+mn-cs"/>
              </a:rPr>
              <a:t>Circumcision was a fleshly ordinance that confirmed the covenant of those</a:t>
            </a:r>
            <a:r>
              <a:rPr lang="en-US" sz="1200" kern="1200" baseline="0" dirty="0" smtClean="0">
                <a:solidFill>
                  <a:schemeClr val="tx1"/>
                </a:solidFill>
                <a:effectLst/>
                <a:latin typeface="+mn-lt"/>
                <a:ea typeface="+mn-ea"/>
                <a:cs typeface="+mn-cs"/>
              </a:rPr>
              <a:t> born to Abraham, but it </a:t>
            </a:r>
            <a:r>
              <a:rPr lang="en-US" sz="1200" kern="1200" dirty="0" smtClean="0">
                <a:solidFill>
                  <a:schemeClr val="tx1"/>
                </a:solidFill>
                <a:effectLst/>
                <a:latin typeface="+mn-lt"/>
                <a:ea typeface="+mn-ea"/>
                <a:cs typeface="+mn-cs"/>
              </a:rPr>
              <a:t>had no bearing on the inner man.</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he life that God wants of His creation is one which has been renewed and transformed by the message of the cross. Paul,</a:t>
            </a:r>
            <a:r>
              <a:rPr lang="en-US" sz="1200" kern="1200" baseline="0" dirty="0" smtClean="0">
                <a:solidFill>
                  <a:schemeClr val="tx1"/>
                </a:solidFill>
                <a:effectLst/>
                <a:latin typeface="+mn-lt"/>
                <a:ea typeface="+mn-ea"/>
                <a:cs typeface="+mn-cs"/>
              </a:rPr>
              <a:t> through his labor of the gospel, personified this very transformation. So</a:t>
            </a:r>
            <a:r>
              <a:rPr lang="en-US" sz="1200" kern="1200" dirty="0" smtClean="0">
                <a:solidFill>
                  <a:schemeClr val="tx1"/>
                </a:solidFill>
                <a:effectLst/>
                <a:latin typeface="+mn-lt"/>
                <a:ea typeface="+mn-ea"/>
                <a:cs typeface="+mn-cs"/>
              </a:rPr>
              <a:t> the Galatians could learn much about what God expected of them simply by examining the one who originally taught them. If they wanted the</a:t>
            </a:r>
            <a:r>
              <a:rPr lang="en-US" sz="1200" kern="1200" baseline="0" dirty="0" smtClean="0">
                <a:solidFill>
                  <a:schemeClr val="tx1"/>
                </a:solidFill>
                <a:effectLst/>
                <a:latin typeface="+mn-lt"/>
                <a:ea typeface="+mn-ea"/>
                <a:cs typeface="+mn-cs"/>
              </a:rPr>
              <a:t> ideal example, clinging to the Judaizers who looked for every way to avoid persecution wasn’t going to cut it. Paul ‘s life was defined by principle and truth </a:t>
            </a:r>
            <a:r>
              <a:rPr lang="en-US" sz="1200" kern="1200" baseline="0" dirty="0" err="1" smtClean="0">
                <a:solidFill>
                  <a:schemeClr val="tx1"/>
                </a:solidFill>
                <a:effectLst/>
                <a:latin typeface="+mn-lt"/>
                <a:ea typeface="+mn-ea"/>
                <a:cs typeface="+mn-cs"/>
              </a:rPr>
              <a:t>admidst</a:t>
            </a:r>
            <a:r>
              <a:rPr lang="en-US" sz="1200" kern="1200" baseline="0" dirty="0" smtClean="0">
                <a:solidFill>
                  <a:schemeClr val="tx1"/>
                </a:solidFill>
                <a:effectLst/>
                <a:latin typeface="+mn-lt"/>
                <a:ea typeface="+mn-ea"/>
                <a:cs typeface="+mn-cs"/>
              </a:rPr>
              <a:t> some of the worst persecution imaginable.</a:t>
            </a:r>
            <a:endParaRPr lang="en-US" sz="1200" kern="1200" dirty="0" smtClean="0">
              <a:solidFill>
                <a:schemeClr val="tx1"/>
              </a:solidFill>
              <a:effectLst/>
              <a:latin typeface="+mn-lt"/>
              <a:ea typeface="+mn-ea"/>
              <a:cs typeface="+mn-cs"/>
            </a:endParaRPr>
          </a:p>
          <a:p>
            <a:pPr marL="0" indent="0" eaLnBrk="1" hangingPunct="1">
              <a:buFontTx/>
              <a:buNone/>
              <a:defRPr/>
            </a:pPr>
            <a:endParaRPr lang="en-US" altLang="en-US" sz="1200" u="none"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63F1480-EC1B-4810-8876-37BC26F1F03B}" type="slidenum">
              <a:rPr lang="en-US" altLang="en-US" smtClean="0"/>
              <a:pPr eaLnBrk="1" hangingPunct="1">
                <a:spcBef>
                  <a:spcPct val="0"/>
                </a:spcBef>
              </a:pPr>
              <a:t>4</a:t>
            </a:fld>
            <a:endParaRPr lang="en-US" altLang="en-US" smtClean="0"/>
          </a:p>
        </p:txBody>
      </p:sp>
      <p:sp>
        <p:nvSpPr>
          <p:cNvPr id="8195"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p:txBody>
          <a:bodyPr/>
          <a:lstStyle/>
          <a:p>
            <a:pPr marL="228600" indent="-228600" eaLnBrk="1" hangingPunct="1">
              <a:buFontTx/>
              <a:buAutoNum type="arabicParenR"/>
              <a:defRPr/>
            </a:pPr>
            <a:r>
              <a:rPr lang="en-US" altLang="en-US" sz="1200" u="sng" dirty="0" smtClean="0"/>
              <a:t>What were the brand-marks of Jesus that Paul bore on his body?</a:t>
            </a:r>
            <a:endParaRPr lang="en-US" altLang="en-US" sz="1200" u="none" dirty="0" smtClean="0"/>
          </a:p>
          <a:p>
            <a:pPr marL="228600" indent="-228600" eaLnBrk="1" hangingPunct="1">
              <a:buFontTx/>
              <a:buAutoNum type="arabicParenR"/>
              <a:defRPr/>
            </a:pPr>
            <a:endParaRPr lang="en-US" altLang="en-US" sz="1200" u="none" dirty="0" smtClean="0"/>
          </a:p>
          <a:p>
            <a:pPr marL="0" indent="0" eaLnBrk="1" hangingPunct="1">
              <a:buFontTx/>
              <a:buNone/>
              <a:defRPr/>
            </a:pPr>
            <a:r>
              <a:rPr lang="en-US" altLang="en-US" sz="1200" u="none" dirty="0" smtClean="0"/>
              <a:t>The brand-mar</a:t>
            </a:r>
            <a:r>
              <a:rPr lang="en-US" altLang="en-US" sz="1200" u="none" baseline="0" dirty="0" smtClean="0"/>
              <a:t>ks of Jesus were most likely literal, physical marks that Paul bore on his body as a result of persecution and suffering for the gospel. They were marks of a true Apostle, indicative of his willingness to endure all things for the sake of the gospel. Paul wore these much like a Boy Scout wears a badge. He was proud to be able to identify with Jesus in such a way as it was evidence that he had conformed to Christ closer than the Judaizers. The Judaizers bore no such marks because they compromised the gospel to avoid circumcision – they were not good examples to look up to for perseverance through trial.</a:t>
            </a:r>
            <a:endParaRPr lang="en-US" altLang="en-US" sz="1200" u="none" dirty="0" smtClean="0"/>
          </a:p>
          <a:p>
            <a:pPr marL="0" indent="0" eaLnBrk="1" hangingPunct="1">
              <a:buFontTx/>
              <a:buNone/>
              <a:defRPr/>
            </a:pPr>
            <a:endParaRPr lang="en-US" altLang="en-US" sz="1200" u="none" dirty="0" smtClean="0"/>
          </a:p>
          <a:p>
            <a:pPr marL="0" indent="0" eaLnBrk="1" hangingPunct="1">
              <a:buFontTx/>
              <a:buNone/>
              <a:defRPr/>
            </a:pPr>
            <a:r>
              <a:rPr lang="en-US" altLang="en-US" sz="1200" u="none" dirty="0" smtClean="0"/>
              <a:t>2) </a:t>
            </a:r>
            <a:r>
              <a:rPr lang="en-US" altLang="en-US" sz="1200" u="sng" dirty="0" smtClean="0"/>
              <a:t>What benefit can the grace of God bring to our spirit?</a:t>
            </a:r>
          </a:p>
          <a:p>
            <a:pPr marL="0" indent="0" eaLnBrk="1" hangingPunct="1">
              <a:buFontTx/>
              <a:buNone/>
              <a:defRPr/>
            </a:pPr>
            <a:endParaRPr lang="en-US" altLang="en-US" sz="1200" u="sng" dirty="0" smtClean="0"/>
          </a:p>
          <a:p>
            <a:pPr marL="0" indent="0" eaLnBrk="1" hangingPunct="1">
              <a:buFontTx/>
              <a:buNone/>
              <a:defRPr/>
            </a:pPr>
            <a:r>
              <a:rPr lang="en-US" altLang="en-US" sz="1200" u="none" dirty="0" smtClean="0"/>
              <a:t>To</a:t>
            </a:r>
            <a:r>
              <a:rPr lang="en-US" altLang="en-US" sz="1200" u="none" baseline="0" dirty="0" smtClean="0"/>
              <a:t> the degree that we embrace the grace of God in our life will determine whether we stand in God’s grace or we fall from it. God’s grace is meant to strengthen us and carry us through every conceivable difficulty in life. It takes self-indulgence completely out of the picture and places our hope </a:t>
            </a:r>
            <a:r>
              <a:rPr lang="en-US" altLang="en-US" sz="1200" u="none" baseline="0" smtClean="0"/>
              <a:t>and trust in </a:t>
            </a:r>
            <a:r>
              <a:rPr lang="en-US" altLang="en-US" sz="1200" u="none" baseline="0" dirty="0" smtClean="0"/>
              <a:t>God alone and what He accomplished for us on </a:t>
            </a:r>
            <a:r>
              <a:rPr lang="en-US" altLang="en-US" sz="1200" u="none" baseline="0" smtClean="0"/>
              <a:t>the cross.</a:t>
            </a:r>
            <a:endParaRPr lang="en-US" altLang="en-US" sz="1200" u="none"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F045ED-BC42-4FEA-B893-C6398910A72A}" type="datetimeFigureOut">
              <a:rPr lang="en-US" smtClean="0"/>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2685867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045ED-BC42-4FEA-B893-C6398910A72A}" type="datetimeFigureOut">
              <a:rPr lang="en-US" smtClean="0"/>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3978908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045ED-BC42-4FEA-B893-C6398910A72A}" type="datetimeFigureOut">
              <a:rPr lang="en-US" smtClean="0"/>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3395801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045ED-BC42-4FEA-B893-C6398910A72A}" type="datetimeFigureOut">
              <a:rPr lang="en-US" smtClean="0"/>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2726221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045ED-BC42-4FEA-B893-C6398910A72A}" type="datetimeFigureOut">
              <a:rPr lang="en-US" smtClean="0"/>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3445122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F045ED-BC42-4FEA-B893-C6398910A72A}" type="datetimeFigureOut">
              <a:rPr lang="en-US" smtClean="0"/>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4118446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F045ED-BC42-4FEA-B893-C6398910A72A}" type="datetimeFigureOut">
              <a:rPr lang="en-US" smtClean="0"/>
              <a:t>6/28/2017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716600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F045ED-BC42-4FEA-B893-C6398910A72A}" type="datetimeFigureOut">
              <a:rPr lang="en-US" smtClean="0"/>
              <a:t>6/28/2017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3881586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F045ED-BC42-4FEA-B893-C6398910A72A}" type="datetimeFigureOut">
              <a:rPr lang="en-US" smtClean="0"/>
              <a:t>6/28/2017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4143268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F045ED-BC42-4FEA-B893-C6398910A72A}" type="datetimeFigureOut">
              <a:rPr lang="en-US" smtClean="0"/>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1468004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F045ED-BC42-4FEA-B893-C6398910A72A}" type="datetimeFigureOut">
              <a:rPr lang="en-US" smtClean="0"/>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3829787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F045ED-BC42-4FEA-B893-C6398910A72A}" type="datetimeFigureOut">
              <a:rPr lang="en-US" smtClean="0"/>
              <a:t>6/28/2017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C6747-500E-4741-AE80-6448ECF92A0F}" type="slidenum">
              <a:rPr lang="en-US" smtClean="0"/>
              <a:t>‹#›</a:t>
            </a:fld>
            <a:endParaRPr lang="en-US"/>
          </a:p>
        </p:txBody>
      </p:sp>
    </p:spTree>
    <p:extLst>
      <p:ext uri="{BB962C8B-B14F-4D97-AF65-F5344CB8AC3E}">
        <p14:creationId xmlns:p14="http://schemas.microsoft.com/office/powerpoint/2010/main" val="1905427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pastormarkmanning.com/wp-content/uploads/2015/10/Galatians_Title-1024x76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8666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838200"/>
          </a:xfrm>
        </p:spPr>
        <p:txBody>
          <a:bodyPr>
            <a:noAutofit/>
          </a:bodyPr>
          <a:lstStyle/>
          <a:p>
            <a:r>
              <a:rPr lang="en-US" altLang="en-US" sz="6600" b="1" dirty="0" smtClean="0"/>
              <a:t>Paul’s Closing Statements</a:t>
            </a:r>
          </a:p>
        </p:txBody>
      </p:sp>
      <p:sp>
        <p:nvSpPr>
          <p:cNvPr id="3075" name="Rectangle 3"/>
          <p:cNvSpPr>
            <a:spLocks noGrp="1" noChangeArrowheads="1"/>
          </p:cNvSpPr>
          <p:nvPr>
            <p:ph type="body" idx="1"/>
          </p:nvPr>
        </p:nvSpPr>
        <p:spPr>
          <a:xfrm>
            <a:off x="5562600" y="762000"/>
            <a:ext cx="3581400" cy="6096000"/>
          </a:xfrm>
        </p:spPr>
        <p:txBody>
          <a:bodyPr>
            <a:noAutofit/>
          </a:bodyPr>
          <a:lstStyle/>
          <a:p>
            <a:pPr marL="0" indent="0">
              <a:buNone/>
            </a:pPr>
            <a:r>
              <a:rPr lang="en-US" altLang="en-US" sz="2400" b="1" dirty="0" smtClean="0"/>
              <a:t>Gal 6:11-13</a:t>
            </a:r>
            <a:r>
              <a:rPr lang="en-US" altLang="en-US" sz="2400" dirty="0" smtClean="0"/>
              <a:t> – “</a:t>
            </a:r>
            <a:r>
              <a:rPr lang="en-US" sz="2400" baseline="30000" dirty="0" smtClean="0"/>
              <a:t>11</a:t>
            </a:r>
            <a:r>
              <a:rPr lang="en-US" sz="2400" dirty="0" smtClean="0"/>
              <a:t>See </a:t>
            </a:r>
            <a:r>
              <a:rPr lang="en-US" sz="2400" dirty="0"/>
              <a:t>with what large letters </a:t>
            </a:r>
            <a:r>
              <a:rPr lang="en-US" sz="2400" dirty="0" smtClean="0"/>
              <a:t>I am </a:t>
            </a:r>
            <a:r>
              <a:rPr lang="en-US" sz="2400" dirty="0"/>
              <a:t>writing to you with my own hand. </a:t>
            </a:r>
            <a:r>
              <a:rPr lang="en-US" sz="2400" baseline="30000" dirty="0" smtClean="0"/>
              <a:t>12</a:t>
            </a:r>
            <a:r>
              <a:rPr lang="en-US" sz="2400" dirty="0" smtClean="0"/>
              <a:t>Those </a:t>
            </a:r>
            <a:r>
              <a:rPr lang="en-US" sz="2400" dirty="0"/>
              <a:t>who desire to make a good showing in the flesh try to compel you to be circumcised, simply so that they will not be </a:t>
            </a:r>
            <a:r>
              <a:rPr lang="en-US" sz="2400" dirty="0" smtClean="0"/>
              <a:t>persecuted for </a:t>
            </a:r>
            <a:r>
              <a:rPr lang="en-US" sz="2400" dirty="0"/>
              <a:t>the cross of Christ. </a:t>
            </a:r>
            <a:r>
              <a:rPr lang="en-US" sz="2400" baseline="30000" dirty="0" smtClean="0"/>
              <a:t>13</a:t>
            </a:r>
            <a:r>
              <a:rPr lang="en-US" sz="2400" dirty="0" smtClean="0"/>
              <a:t>For </a:t>
            </a:r>
            <a:r>
              <a:rPr lang="en-US" sz="2400" dirty="0"/>
              <a:t>those </a:t>
            </a:r>
            <a:r>
              <a:rPr lang="en-US" sz="2400" dirty="0" smtClean="0"/>
              <a:t>who are </a:t>
            </a:r>
            <a:r>
              <a:rPr lang="en-US" sz="2400" dirty="0"/>
              <a:t>circumcised do not even </a:t>
            </a:r>
            <a:r>
              <a:rPr lang="en-US" sz="2400" dirty="0" smtClean="0"/>
              <a:t>keep the </a:t>
            </a:r>
            <a:r>
              <a:rPr lang="en-US" sz="2400" dirty="0"/>
              <a:t>Law themselves, but they desire to have you circumcised so that they may boast in your flesh</a:t>
            </a:r>
            <a:r>
              <a:rPr lang="en-US" sz="2400" dirty="0" smtClean="0"/>
              <a:t>.</a:t>
            </a:r>
            <a:r>
              <a:rPr lang="en-US" altLang="en-US" sz="2400" dirty="0" smtClean="0"/>
              <a:t>”</a:t>
            </a:r>
          </a:p>
        </p:txBody>
      </p:sp>
      <p:sp>
        <p:nvSpPr>
          <p:cNvPr id="3076" name="Rectangle 1"/>
          <p:cNvSpPr>
            <a:spLocks noChangeArrowheads="1"/>
          </p:cNvSpPr>
          <p:nvPr/>
        </p:nvSpPr>
        <p:spPr bwMode="auto">
          <a:xfrm>
            <a:off x="0" y="838200"/>
            <a:ext cx="5638800" cy="622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charset="0"/>
              </a:defRPr>
            </a:lvl1pPr>
            <a:lvl2pPr marL="914400" indent="-4572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ct val="0"/>
              </a:spcBef>
              <a:buFontTx/>
              <a:buAutoNum type="arabicParenR"/>
            </a:pPr>
            <a:r>
              <a:rPr lang="en-US" altLang="en-US" sz="2400" u="sng" dirty="0" smtClean="0"/>
              <a:t>What is the significance of Paul writing this epistle with large letters?</a:t>
            </a:r>
          </a:p>
          <a:p>
            <a:pPr lvl="1" eaLnBrk="1" hangingPunct="1">
              <a:lnSpc>
                <a:spcPct val="80000"/>
              </a:lnSpc>
              <a:spcBef>
                <a:spcPct val="0"/>
              </a:spcBef>
              <a:buFont typeface="+mj-lt"/>
              <a:buAutoNum type="alphaLcParenR"/>
            </a:pPr>
            <a:endParaRPr lang="en-US" altLang="en-US" sz="600" dirty="0" smtClean="0"/>
          </a:p>
          <a:p>
            <a:pPr lvl="1" eaLnBrk="1" hangingPunct="1">
              <a:lnSpc>
                <a:spcPct val="80000"/>
              </a:lnSpc>
              <a:spcBef>
                <a:spcPct val="0"/>
              </a:spcBef>
              <a:buFontTx/>
              <a:buAutoNum type="alphaLcParenR"/>
            </a:pPr>
            <a:r>
              <a:rPr lang="en-US" altLang="en-US" sz="2000" dirty="0"/>
              <a:t>N</a:t>
            </a:r>
            <a:r>
              <a:rPr lang="en-US" altLang="en-US" sz="2000" dirty="0" smtClean="0"/>
              <a:t>ot using a scribe (which was common)</a:t>
            </a:r>
          </a:p>
          <a:p>
            <a:pPr lvl="1" eaLnBrk="1" hangingPunct="1">
              <a:lnSpc>
                <a:spcPct val="80000"/>
              </a:lnSpc>
              <a:spcBef>
                <a:spcPct val="0"/>
              </a:spcBef>
              <a:buFontTx/>
              <a:buAutoNum type="alphaLcParenR"/>
            </a:pPr>
            <a:endParaRPr lang="en-US" altLang="en-US" sz="600" dirty="0" smtClean="0"/>
          </a:p>
          <a:p>
            <a:pPr lvl="1" eaLnBrk="1" hangingPunct="1">
              <a:lnSpc>
                <a:spcPct val="80000"/>
              </a:lnSpc>
              <a:spcBef>
                <a:spcPct val="0"/>
              </a:spcBef>
              <a:buFontTx/>
              <a:buAutoNum type="alphaLcParenR"/>
            </a:pPr>
            <a:r>
              <a:rPr lang="en-US" altLang="en-US" sz="2000" dirty="0" smtClean="0"/>
              <a:t>He has righteous indignation</a:t>
            </a:r>
          </a:p>
          <a:p>
            <a:pPr lvl="1" eaLnBrk="1" hangingPunct="1">
              <a:lnSpc>
                <a:spcPct val="80000"/>
              </a:lnSpc>
              <a:spcBef>
                <a:spcPct val="0"/>
              </a:spcBef>
              <a:buFontTx/>
              <a:buAutoNum type="alphaLcParenR"/>
            </a:pPr>
            <a:endParaRPr lang="en-US" altLang="en-US" sz="600" dirty="0" smtClean="0"/>
          </a:p>
          <a:p>
            <a:pPr lvl="1" eaLnBrk="1" hangingPunct="1">
              <a:lnSpc>
                <a:spcPct val="80000"/>
              </a:lnSpc>
              <a:spcBef>
                <a:spcPct val="0"/>
              </a:spcBef>
              <a:buFontTx/>
              <a:buAutoNum type="alphaLcParenR"/>
            </a:pPr>
            <a:r>
              <a:rPr lang="en-US" altLang="en-US" sz="2000" u="sng" dirty="0" smtClean="0"/>
              <a:t>Point</a:t>
            </a:r>
            <a:r>
              <a:rPr lang="en-US" altLang="en-US" sz="2000" dirty="0" smtClean="0"/>
              <a:t>:</a:t>
            </a:r>
            <a:r>
              <a:rPr lang="en-US" altLang="en-US" sz="2000" dirty="0"/>
              <a:t> </a:t>
            </a:r>
            <a:r>
              <a:rPr lang="en-US" altLang="en-US" sz="2000" dirty="0" smtClean="0"/>
              <a:t>There is a sense of urgency that needs heeding</a:t>
            </a:r>
            <a:endParaRPr lang="en-US" altLang="en-US" sz="2000" u="sng" dirty="0" smtClean="0"/>
          </a:p>
          <a:p>
            <a:pPr lvl="1" eaLnBrk="1" hangingPunct="1">
              <a:lnSpc>
                <a:spcPct val="80000"/>
              </a:lnSpc>
              <a:spcBef>
                <a:spcPct val="0"/>
              </a:spcBef>
              <a:buFontTx/>
              <a:buAutoNum type="alphaLcParenR"/>
            </a:pPr>
            <a:endParaRPr lang="en-US" altLang="en-US" sz="600" u="sng" dirty="0" smtClean="0"/>
          </a:p>
          <a:p>
            <a:pPr eaLnBrk="1" hangingPunct="1">
              <a:lnSpc>
                <a:spcPct val="80000"/>
              </a:lnSpc>
              <a:spcBef>
                <a:spcPct val="0"/>
              </a:spcBef>
              <a:buFontTx/>
              <a:buAutoNum type="arabicParenR"/>
            </a:pPr>
            <a:r>
              <a:rPr lang="en-US" altLang="en-US" sz="2400" u="sng" dirty="0" smtClean="0"/>
              <a:t>How were the Judaizers avoiding persecution by adding circumcision to the gospel?</a:t>
            </a:r>
            <a:endParaRPr lang="en-US" altLang="en-US" sz="2400" dirty="0" smtClean="0"/>
          </a:p>
          <a:p>
            <a:pPr lvl="1" eaLnBrk="1" hangingPunct="1">
              <a:lnSpc>
                <a:spcPct val="80000"/>
              </a:lnSpc>
              <a:spcBef>
                <a:spcPct val="0"/>
              </a:spcBef>
              <a:buFont typeface="+mj-lt"/>
              <a:buAutoNum type="alphaLcParenR"/>
            </a:pPr>
            <a:endParaRPr lang="en-US" altLang="en-US" sz="600" dirty="0" smtClean="0"/>
          </a:p>
          <a:p>
            <a:pPr lvl="1" eaLnBrk="1" hangingPunct="1">
              <a:lnSpc>
                <a:spcPct val="80000"/>
              </a:lnSpc>
              <a:spcBef>
                <a:spcPct val="0"/>
              </a:spcBef>
              <a:buFont typeface="+mj-lt"/>
              <a:buAutoNum type="alphaLcParenR"/>
            </a:pPr>
            <a:r>
              <a:rPr lang="en-US" altLang="en-US" sz="2000" dirty="0" smtClean="0"/>
              <a:t>They were attempting to placate the Jews to avoid the suffering experienced by their Gentile brethren</a:t>
            </a:r>
          </a:p>
          <a:p>
            <a:pPr lvl="1" eaLnBrk="1" hangingPunct="1">
              <a:lnSpc>
                <a:spcPct val="80000"/>
              </a:lnSpc>
              <a:spcBef>
                <a:spcPct val="0"/>
              </a:spcBef>
              <a:buFont typeface="+mj-lt"/>
              <a:buAutoNum type="alphaLcParenR"/>
            </a:pPr>
            <a:endParaRPr lang="en-US" altLang="en-US" sz="600" dirty="0" smtClean="0"/>
          </a:p>
          <a:p>
            <a:pPr lvl="1" eaLnBrk="1" hangingPunct="1">
              <a:lnSpc>
                <a:spcPct val="80000"/>
              </a:lnSpc>
              <a:spcBef>
                <a:spcPct val="0"/>
              </a:spcBef>
              <a:buFont typeface="+mj-lt"/>
              <a:buAutoNum type="alphaLcParenR"/>
            </a:pPr>
            <a:r>
              <a:rPr lang="en-US" altLang="en-US" sz="2000" u="sng" dirty="0" smtClean="0"/>
              <a:t>Point</a:t>
            </a:r>
            <a:r>
              <a:rPr lang="en-US" altLang="en-US" sz="2000" dirty="0" smtClean="0"/>
              <a:t>: Rather than being absolutely devoted to Christ, they compromised</a:t>
            </a:r>
          </a:p>
          <a:p>
            <a:pPr lvl="1" eaLnBrk="1" hangingPunct="1">
              <a:lnSpc>
                <a:spcPct val="80000"/>
              </a:lnSpc>
              <a:spcBef>
                <a:spcPct val="0"/>
              </a:spcBef>
              <a:buFont typeface="+mj-lt"/>
              <a:buAutoNum type="alphaLcParenR"/>
            </a:pPr>
            <a:endParaRPr lang="en-US" altLang="en-US" sz="600" dirty="0" smtClean="0"/>
          </a:p>
          <a:p>
            <a:pPr eaLnBrk="1" hangingPunct="1">
              <a:lnSpc>
                <a:spcPct val="80000"/>
              </a:lnSpc>
              <a:spcBef>
                <a:spcPct val="0"/>
              </a:spcBef>
              <a:buFontTx/>
              <a:buAutoNum type="arabicParenR"/>
            </a:pPr>
            <a:r>
              <a:rPr lang="en-US" altLang="en-US" sz="2400" u="sng" dirty="0" smtClean="0"/>
              <a:t>How would compelling Gentiles to be circumcised allow the Judaizers to glory in their flesh?</a:t>
            </a:r>
          </a:p>
          <a:p>
            <a:pPr lvl="1" eaLnBrk="1" hangingPunct="1">
              <a:lnSpc>
                <a:spcPct val="80000"/>
              </a:lnSpc>
              <a:spcBef>
                <a:spcPct val="0"/>
              </a:spcBef>
              <a:buFont typeface="+mj-lt"/>
              <a:buAutoNum type="alphaLcParenR"/>
            </a:pPr>
            <a:endParaRPr lang="en-US" altLang="en-US" sz="600" dirty="0" smtClean="0"/>
          </a:p>
          <a:p>
            <a:pPr lvl="1" eaLnBrk="1" hangingPunct="1">
              <a:lnSpc>
                <a:spcPct val="80000"/>
              </a:lnSpc>
              <a:spcBef>
                <a:spcPct val="0"/>
              </a:spcBef>
              <a:buFont typeface="+mj-lt"/>
              <a:buAutoNum type="alphaLcParenR"/>
            </a:pPr>
            <a:r>
              <a:rPr lang="en-US" altLang="en-US" sz="1800" dirty="0" smtClean="0"/>
              <a:t>Strength in numbers</a:t>
            </a:r>
          </a:p>
          <a:p>
            <a:pPr lvl="1" eaLnBrk="1" hangingPunct="1">
              <a:lnSpc>
                <a:spcPct val="80000"/>
              </a:lnSpc>
              <a:spcBef>
                <a:spcPct val="0"/>
              </a:spcBef>
              <a:buFont typeface="+mj-lt"/>
              <a:buAutoNum type="alphaLcParenR"/>
            </a:pPr>
            <a:endParaRPr lang="en-US" altLang="en-US" sz="600" dirty="0" smtClean="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False teachers need a following to support and justify their stances</a:t>
            </a:r>
            <a:endParaRPr lang="en-US" altLang="en-US" sz="1800" dirty="0"/>
          </a:p>
        </p:txBody>
      </p:sp>
    </p:spTree>
    <p:extLst>
      <p:ext uri="{BB962C8B-B14F-4D97-AF65-F5344CB8AC3E}">
        <p14:creationId xmlns:p14="http://schemas.microsoft.com/office/powerpoint/2010/main" val="385026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fade">
                                      <p:cBhvr>
                                        <p:cTn id="7" dur="500"/>
                                        <p:tgtEl>
                                          <p:spTgt spid="30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xEl>
                                              <p:pRg st="2" end="2"/>
                                            </p:txEl>
                                          </p:spTgt>
                                        </p:tgtEl>
                                        <p:attrNameLst>
                                          <p:attrName>style.visibility</p:attrName>
                                        </p:attrNameLst>
                                      </p:cBhvr>
                                      <p:to>
                                        <p:strVal val="visible"/>
                                      </p:to>
                                    </p:set>
                                    <p:animEffect transition="in" filter="fade">
                                      <p:cBhvr>
                                        <p:cTn id="12" dur="500"/>
                                        <p:tgtEl>
                                          <p:spTgt spid="307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xEl>
                                              <p:pRg st="4" end="4"/>
                                            </p:txEl>
                                          </p:spTgt>
                                        </p:tgtEl>
                                        <p:attrNameLst>
                                          <p:attrName>style.visibility</p:attrName>
                                        </p:attrNameLst>
                                      </p:cBhvr>
                                      <p:to>
                                        <p:strVal val="visible"/>
                                      </p:to>
                                    </p:set>
                                    <p:animEffect transition="in" filter="fade">
                                      <p:cBhvr>
                                        <p:cTn id="17" dur="500"/>
                                        <p:tgtEl>
                                          <p:spTgt spid="307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6">
                                            <p:txEl>
                                              <p:pRg st="6" end="6"/>
                                            </p:txEl>
                                          </p:spTgt>
                                        </p:tgtEl>
                                        <p:attrNameLst>
                                          <p:attrName>style.visibility</p:attrName>
                                        </p:attrNameLst>
                                      </p:cBhvr>
                                      <p:to>
                                        <p:strVal val="visible"/>
                                      </p:to>
                                    </p:set>
                                    <p:animEffect transition="in" filter="fade">
                                      <p:cBhvr>
                                        <p:cTn id="22" dur="500"/>
                                        <p:tgtEl>
                                          <p:spTgt spid="307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6">
                                            <p:txEl>
                                              <p:pRg st="8" end="8"/>
                                            </p:txEl>
                                          </p:spTgt>
                                        </p:tgtEl>
                                        <p:attrNameLst>
                                          <p:attrName>style.visibility</p:attrName>
                                        </p:attrNameLst>
                                      </p:cBhvr>
                                      <p:to>
                                        <p:strVal val="visible"/>
                                      </p:to>
                                    </p:set>
                                    <p:animEffect transition="in" filter="fade">
                                      <p:cBhvr>
                                        <p:cTn id="27" dur="500"/>
                                        <p:tgtEl>
                                          <p:spTgt spid="307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6">
                                            <p:txEl>
                                              <p:pRg st="10" end="10"/>
                                            </p:txEl>
                                          </p:spTgt>
                                        </p:tgtEl>
                                        <p:attrNameLst>
                                          <p:attrName>style.visibility</p:attrName>
                                        </p:attrNameLst>
                                      </p:cBhvr>
                                      <p:to>
                                        <p:strVal val="visible"/>
                                      </p:to>
                                    </p:set>
                                    <p:animEffect transition="in" filter="fade">
                                      <p:cBhvr>
                                        <p:cTn id="32" dur="500"/>
                                        <p:tgtEl>
                                          <p:spTgt spid="3076">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6">
                                            <p:txEl>
                                              <p:pRg st="12" end="12"/>
                                            </p:txEl>
                                          </p:spTgt>
                                        </p:tgtEl>
                                        <p:attrNameLst>
                                          <p:attrName>style.visibility</p:attrName>
                                        </p:attrNameLst>
                                      </p:cBhvr>
                                      <p:to>
                                        <p:strVal val="visible"/>
                                      </p:to>
                                    </p:set>
                                    <p:animEffect transition="in" filter="fade">
                                      <p:cBhvr>
                                        <p:cTn id="37" dur="500"/>
                                        <p:tgtEl>
                                          <p:spTgt spid="3076">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76">
                                            <p:txEl>
                                              <p:pRg st="14" end="14"/>
                                            </p:txEl>
                                          </p:spTgt>
                                        </p:tgtEl>
                                        <p:attrNameLst>
                                          <p:attrName>style.visibility</p:attrName>
                                        </p:attrNameLst>
                                      </p:cBhvr>
                                      <p:to>
                                        <p:strVal val="visible"/>
                                      </p:to>
                                    </p:set>
                                    <p:animEffect transition="in" filter="fade">
                                      <p:cBhvr>
                                        <p:cTn id="42" dur="500"/>
                                        <p:tgtEl>
                                          <p:spTgt spid="3076">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76">
                                            <p:txEl>
                                              <p:pRg st="16" end="16"/>
                                            </p:txEl>
                                          </p:spTgt>
                                        </p:tgtEl>
                                        <p:attrNameLst>
                                          <p:attrName>style.visibility</p:attrName>
                                        </p:attrNameLst>
                                      </p:cBhvr>
                                      <p:to>
                                        <p:strVal val="visible"/>
                                      </p:to>
                                    </p:set>
                                    <p:animEffect transition="in" filter="fade">
                                      <p:cBhvr>
                                        <p:cTn id="47" dur="500"/>
                                        <p:tgtEl>
                                          <p:spTgt spid="3076">
                                            <p:txEl>
                                              <p:pRg st="16" end="1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76">
                                            <p:txEl>
                                              <p:pRg st="18" end="18"/>
                                            </p:txEl>
                                          </p:spTgt>
                                        </p:tgtEl>
                                        <p:attrNameLst>
                                          <p:attrName>style.visibility</p:attrName>
                                        </p:attrNameLst>
                                      </p:cBhvr>
                                      <p:to>
                                        <p:strVal val="visible"/>
                                      </p:to>
                                    </p:set>
                                    <p:animEffect transition="in" filter="fade">
                                      <p:cBhvr>
                                        <p:cTn id="52" dur="500"/>
                                        <p:tgtEl>
                                          <p:spTgt spid="3076">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762000"/>
          </a:xfrm>
        </p:spPr>
        <p:txBody>
          <a:bodyPr>
            <a:noAutofit/>
          </a:bodyPr>
          <a:lstStyle/>
          <a:p>
            <a:r>
              <a:rPr lang="en-US" altLang="en-US" sz="6600" b="1" dirty="0"/>
              <a:t>Paul’s Closing Statements</a:t>
            </a:r>
            <a:endParaRPr lang="en-US" altLang="en-US" sz="6600" b="1" dirty="0" smtClean="0"/>
          </a:p>
        </p:txBody>
      </p:sp>
      <p:sp>
        <p:nvSpPr>
          <p:cNvPr id="3075" name="Rectangle 3"/>
          <p:cNvSpPr>
            <a:spLocks noGrp="1" noChangeArrowheads="1"/>
          </p:cNvSpPr>
          <p:nvPr>
            <p:ph type="body" idx="1"/>
          </p:nvPr>
        </p:nvSpPr>
        <p:spPr>
          <a:xfrm>
            <a:off x="6248400" y="838200"/>
            <a:ext cx="2895600" cy="6019800"/>
          </a:xfrm>
        </p:spPr>
        <p:txBody>
          <a:bodyPr>
            <a:noAutofit/>
          </a:bodyPr>
          <a:lstStyle/>
          <a:p>
            <a:pPr marL="0" indent="0">
              <a:buNone/>
            </a:pPr>
            <a:r>
              <a:rPr lang="en-US" altLang="en-US" sz="2300" b="1" dirty="0" smtClean="0"/>
              <a:t>Gal 6:14-16</a:t>
            </a:r>
            <a:r>
              <a:rPr lang="en-US" altLang="en-US" sz="2300" dirty="0" smtClean="0"/>
              <a:t> – “</a:t>
            </a:r>
            <a:r>
              <a:rPr lang="en-US" sz="2300" baseline="30000" dirty="0" smtClean="0"/>
              <a:t>14</a:t>
            </a:r>
            <a:r>
              <a:rPr lang="en-US" sz="2300" dirty="0" smtClean="0"/>
              <a:t>But </a:t>
            </a:r>
            <a:r>
              <a:rPr lang="en-US" sz="2300" dirty="0"/>
              <a:t>may it never be that I would boast, except in the cross of our Lord Jesus Christ, </a:t>
            </a:r>
            <a:r>
              <a:rPr lang="en-US" sz="2300" dirty="0" smtClean="0"/>
              <a:t>through which </a:t>
            </a:r>
            <a:r>
              <a:rPr lang="en-US" sz="2300" dirty="0"/>
              <a:t>the world has been crucified to me, and I to the world. </a:t>
            </a:r>
            <a:r>
              <a:rPr lang="en-US" sz="2300" baseline="30000" dirty="0" smtClean="0"/>
              <a:t>15</a:t>
            </a:r>
            <a:r>
              <a:rPr lang="en-US" sz="2300" dirty="0" smtClean="0"/>
              <a:t>For </a:t>
            </a:r>
            <a:r>
              <a:rPr lang="en-US" sz="2300" dirty="0"/>
              <a:t>neither is circumcision anything, nor uncircumcision, but a </a:t>
            </a:r>
            <a:r>
              <a:rPr lang="en-US" sz="2300" dirty="0" smtClean="0"/>
              <a:t>new creation</a:t>
            </a:r>
            <a:r>
              <a:rPr lang="en-US" sz="2300" dirty="0"/>
              <a:t>. </a:t>
            </a:r>
            <a:r>
              <a:rPr lang="en-US" sz="2300" baseline="30000" dirty="0" smtClean="0"/>
              <a:t>16</a:t>
            </a:r>
            <a:r>
              <a:rPr lang="en-US" sz="2300" dirty="0" smtClean="0"/>
              <a:t>And </a:t>
            </a:r>
            <a:r>
              <a:rPr lang="en-US" sz="2300" dirty="0"/>
              <a:t>those who </a:t>
            </a:r>
            <a:r>
              <a:rPr lang="en-US" sz="2300" dirty="0" smtClean="0"/>
              <a:t>will walk </a:t>
            </a:r>
            <a:r>
              <a:rPr lang="en-US" sz="2300" dirty="0"/>
              <a:t>by this rule, peace and mercy be upon them, and upon the Israel of God.</a:t>
            </a:r>
            <a:r>
              <a:rPr lang="en-US" altLang="en-US" sz="2300" dirty="0" smtClean="0"/>
              <a:t>”</a:t>
            </a:r>
          </a:p>
        </p:txBody>
      </p:sp>
      <p:sp>
        <p:nvSpPr>
          <p:cNvPr id="3076" name="Rectangle 1"/>
          <p:cNvSpPr>
            <a:spLocks noChangeArrowheads="1"/>
          </p:cNvSpPr>
          <p:nvPr/>
        </p:nvSpPr>
        <p:spPr bwMode="auto">
          <a:xfrm>
            <a:off x="0" y="914400"/>
            <a:ext cx="6324600" cy="580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charset="0"/>
              </a:defRPr>
            </a:lvl1pPr>
            <a:lvl2pPr marL="914400" indent="-4572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ct val="0"/>
              </a:spcBef>
              <a:buFontTx/>
              <a:buAutoNum type="arabicParenR"/>
            </a:pPr>
            <a:r>
              <a:rPr lang="en-US" altLang="en-US" sz="2400" u="sng" dirty="0" smtClean="0"/>
              <a:t>What about Paul’s past bolsters his testimony that the cross of Christ is the better way?</a:t>
            </a:r>
            <a:endParaRPr lang="en-US" altLang="en-US" sz="2400" dirty="0" smtClean="0"/>
          </a:p>
          <a:p>
            <a:pPr lvl="1" eaLnBrk="1" hangingPunct="1">
              <a:lnSpc>
                <a:spcPct val="80000"/>
              </a:lnSpc>
              <a:spcBef>
                <a:spcPct val="0"/>
              </a:spcBef>
              <a:buFont typeface="+mj-lt"/>
              <a:buAutoNum type="alphaLcParenR"/>
            </a:pPr>
            <a:endParaRPr lang="en-US" altLang="en-US" sz="600" dirty="0" smtClean="0"/>
          </a:p>
          <a:p>
            <a:pPr lvl="1" eaLnBrk="1" hangingPunct="1">
              <a:lnSpc>
                <a:spcPct val="80000"/>
              </a:lnSpc>
              <a:spcBef>
                <a:spcPct val="0"/>
              </a:spcBef>
              <a:buFont typeface="+mj-lt"/>
              <a:buAutoNum type="alphaLcParenR"/>
            </a:pPr>
            <a:r>
              <a:rPr lang="en-US" altLang="en-US" sz="1800" dirty="0" smtClean="0"/>
              <a:t>He has stood on both sides of it, as a faithful Jew and a faithful Christian</a:t>
            </a:r>
          </a:p>
          <a:p>
            <a:pPr lvl="1" eaLnBrk="1" hangingPunct="1">
              <a:lnSpc>
                <a:spcPct val="80000"/>
              </a:lnSpc>
              <a:spcBef>
                <a:spcPct val="0"/>
              </a:spcBef>
              <a:buFont typeface="+mj-lt"/>
              <a:buAutoNum type="alphaLcParenR"/>
            </a:pPr>
            <a:endParaRPr lang="en-US" altLang="en-US" sz="600" dirty="0" smtClean="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There was no comparison</a:t>
            </a:r>
          </a:p>
          <a:p>
            <a:pPr lvl="1" eaLnBrk="1" hangingPunct="1">
              <a:lnSpc>
                <a:spcPct val="80000"/>
              </a:lnSpc>
              <a:spcBef>
                <a:spcPct val="0"/>
              </a:spcBef>
              <a:buFont typeface="+mj-lt"/>
              <a:buAutoNum type="alphaLcParenR"/>
            </a:pPr>
            <a:endParaRPr lang="en-US" altLang="en-US" sz="600" dirty="0" smtClean="0"/>
          </a:p>
          <a:p>
            <a:pPr eaLnBrk="1" hangingPunct="1">
              <a:lnSpc>
                <a:spcPct val="80000"/>
              </a:lnSpc>
              <a:spcBef>
                <a:spcPct val="0"/>
              </a:spcBef>
              <a:buFontTx/>
              <a:buAutoNum type="arabicParenR"/>
            </a:pPr>
            <a:r>
              <a:rPr lang="en-US" altLang="en-US" sz="2400" u="sng" dirty="0" smtClean="0"/>
              <a:t>What is the difference between the world being crucified to Paul and Paul being crucified to the world?</a:t>
            </a:r>
          </a:p>
          <a:p>
            <a:pPr lvl="1" eaLnBrk="1" hangingPunct="1">
              <a:lnSpc>
                <a:spcPct val="80000"/>
              </a:lnSpc>
              <a:spcBef>
                <a:spcPct val="0"/>
              </a:spcBef>
              <a:buFont typeface="+mj-lt"/>
              <a:buAutoNum type="alphaLcParenR"/>
            </a:pPr>
            <a:endParaRPr lang="en-US" altLang="en-US" sz="800" dirty="0" smtClean="0"/>
          </a:p>
          <a:p>
            <a:pPr lvl="1" eaLnBrk="1" hangingPunct="1">
              <a:lnSpc>
                <a:spcPct val="80000"/>
              </a:lnSpc>
              <a:spcBef>
                <a:spcPct val="0"/>
              </a:spcBef>
              <a:buFont typeface="+mj-lt"/>
              <a:buAutoNum type="alphaLcParenR"/>
            </a:pPr>
            <a:r>
              <a:rPr lang="en-US" altLang="en-US" sz="1800" dirty="0" smtClean="0"/>
              <a:t>The world no longer held any allure for Paul</a:t>
            </a:r>
          </a:p>
          <a:p>
            <a:pPr lvl="1" eaLnBrk="1" hangingPunct="1">
              <a:lnSpc>
                <a:spcPct val="80000"/>
              </a:lnSpc>
              <a:spcBef>
                <a:spcPct val="0"/>
              </a:spcBef>
              <a:buFont typeface="+mj-lt"/>
              <a:buAutoNum type="alphaLcParenR"/>
            </a:pPr>
            <a:endParaRPr lang="en-US" altLang="en-US" sz="600" dirty="0" smtClean="0"/>
          </a:p>
          <a:p>
            <a:pPr lvl="1" eaLnBrk="1" hangingPunct="1">
              <a:lnSpc>
                <a:spcPct val="80000"/>
              </a:lnSpc>
              <a:spcBef>
                <a:spcPct val="0"/>
              </a:spcBef>
              <a:buFont typeface="+mj-lt"/>
              <a:buAutoNum type="alphaLcParenR"/>
            </a:pPr>
            <a:r>
              <a:rPr lang="en-US" altLang="en-US" sz="1800" dirty="0" smtClean="0"/>
              <a:t>Paul’s character no longer held any allure to the unsaved and unenlightened</a:t>
            </a:r>
          </a:p>
          <a:p>
            <a:pPr lvl="1" eaLnBrk="1" hangingPunct="1">
              <a:lnSpc>
                <a:spcPct val="80000"/>
              </a:lnSpc>
              <a:spcBef>
                <a:spcPct val="0"/>
              </a:spcBef>
              <a:buFont typeface="+mj-lt"/>
              <a:buAutoNum type="alphaLcParenR"/>
            </a:pPr>
            <a:endParaRPr lang="en-US" altLang="en-US" sz="600" dirty="0" smtClean="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The feeling was mutual</a:t>
            </a:r>
          </a:p>
          <a:p>
            <a:pPr lvl="1" eaLnBrk="1" hangingPunct="1">
              <a:lnSpc>
                <a:spcPct val="80000"/>
              </a:lnSpc>
              <a:spcBef>
                <a:spcPct val="0"/>
              </a:spcBef>
              <a:buFont typeface="+mj-lt"/>
              <a:buAutoNum type="alphaLcParenR"/>
            </a:pPr>
            <a:endParaRPr lang="en-US" altLang="en-US" sz="600" dirty="0" smtClean="0"/>
          </a:p>
          <a:p>
            <a:pPr eaLnBrk="1" hangingPunct="1">
              <a:lnSpc>
                <a:spcPct val="80000"/>
              </a:lnSpc>
              <a:spcBef>
                <a:spcPct val="0"/>
              </a:spcBef>
              <a:buFontTx/>
              <a:buAutoNum type="arabicParenR"/>
            </a:pPr>
            <a:r>
              <a:rPr lang="en-US" altLang="en-US" sz="2400" u="sng" dirty="0" smtClean="0"/>
              <a:t>Contrast circumcision w/the new creation</a:t>
            </a:r>
          </a:p>
          <a:p>
            <a:pPr lvl="1" eaLnBrk="1" hangingPunct="1">
              <a:lnSpc>
                <a:spcPct val="80000"/>
              </a:lnSpc>
              <a:spcBef>
                <a:spcPct val="0"/>
              </a:spcBef>
              <a:buFont typeface="+mj-lt"/>
              <a:buAutoNum type="alphaLcParenR"/>
            </a:pPr>
            <a:endParaRPr lang="en-US" altLang="en-US" sz="600" dirty="0" smtClean="0"/>
          </a:p>
          <a:p>
            <a:pPr lvl="1" eaLnBrk="1" hangingPunct="1">
              <a:lnSpc>
                <a:spcPct val="80000"/>
              </a:lnSpc>
              <a:spcBef>
                <a:spcPct val="0"/>
              </a:spcBef>
              <a:buFontTx/>
              <a:buAutoNum type="alphaLcParenR"/>
            </a:pPr>
            <a:r>
              <a:rPr lang="en-US" altLang="en-US" sz="1800" dirty="0" smtClean="0"/>
              <a:t>Circumcision was a fleshly ordinance, but cannot transform the inner man</a:t>
            </a:r>
          </a:p>
          <a:p>
            <a:pPr lvl="1" eaLnBrk="1" hangingPunct="1">
              <a:lnSpc>
                <a:spcPct val="80000"/>
              </a:lnSpc>
              <a:spcBef>
                <a:spcPct val="0"/>
              </a:spcBef>
              <a:buFontTx/>
              <a:buAutoNum type="alphaLcParenR"/>
            </a:pPr>
            <a:endParaRPr lang="en-US" altLang="en-US" sz="600" dirty="0" smtClean="0"/>
          </a:p>
          <a:p>
            <a:pPr lvl="1" eaLnBrk="1" hangingPunct="1">
              <a:lnSpc>
                <a:spcPct val="80000"/>
              </a:lnSpc>
              <a:spcBef>
                <a:spcPct val="0"/>
              </a:spcBef>
              <a:buFontTx/>
              <a:buAutoNum type="alphaLcParenR"/>
            </a:pPr>
            <a:r>
              <a:rPr lang="en-US" altLang="en-US" sz="1800" dirty="0" smtClean="0"/>
              <a:t>The message of the cross renews and transforms us into what God created us to be</a:t>
            </a:r>
          </a:p>
          <a:p>
            <a:pPr lvl="1" eaLnBrk="1" hangingPunct="1">
              <a:lnSpc>
                <a:spcPct val="80000"/>
              </a:lnSpc>
              <a:spcBef>
                <a:spcPct val="0"/>
              </a:spcBef>
              <a:buFontTx/>
              <a:buAutoNum type="alphaLcParenR"/>
            </a:pPr>
            <a:endParaRPr lang="en-US" altLang="en-US" sz="600" dirty="0" smtClean="0"/>
          </a:p>
          <a:p>
            <a:pPr lvl="1" eaLnBrk="1" hangingPunct="1">
              <a:lnSpc>
                <a:spcPct val="80000"/>
              </a:lnSpc>
              <a:spcBef>
                <a:spcPct val="0"/>
              </a:spcBef>
              <a:buFontTx/>
              <a:buAutoNum type="alphaLcParenR"/>
            </a:pPr>
            <a:r>
              <a:rPr lang="en-US" altLang="en-US" sz="1800" u="sng" dirty="0" smtClean="0"/>
              <a:t>Point</a:t>
            </a:r>
            <a:r>
              <a:rPr lang="en-US" altLang="en-US" sz="1800" dirty="0" smtClean="0"/>
              <a:t>: In addition to his teaching, Paul’s life personified the new creation</a:t>
            </a:r>
            <a:endParaRPr lang="en-US" altLang="en-US" sz="1800" dirty="0"/>
          </a:p>
        </p:txBody>
      </p:sp>
    </p:spTree>
    <p:extLst>
      <p:ext uri="{BB962C8B-B14F-4D97-AF65-F5344CB8AC3E}">
        <p14:creationId xmlns:p14="http://schemas.microsoft.com/office/powerpoint/2010/main" val="125435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fade">
                                      <p:cBhvr>
                                        <p:cTn id="7" dur="500"/>
                                        <p:tgtEl>
                                          <p:spTgt spid="30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xEl>
                                              <p:pRg st="2" end="2"/>
                                            </p:txEl>
                                          </p:spTgt>
                                        </p:tgtEl>
                                        <p:attrNameLst>
                                          <p:attrName>style.visibility</p:attrName>
                                        </p:attrNameLst>
                                      </p:cBhvr>
                                      <p:to>
                                        <p:strVal val="visible"/>
                                      </p:to>
                                    </p:set>
                                    <p:animEffect transition="in" filter="fade">
                                      <p:cBhvr>
                                        <p:cTn id="12" dur="500"/>
                                        <p:tgtEl>
                                          <p:spTgt spid="307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xEl>
                                              <p:pRg st="4" end="4"/>
                                            </p:txEl>
                                          </p:spTgt>
                                        </p:tgtEl>
                                        <p:attrNameLst>
                                          <p:attrName>style.visibility</p:attrName>
                                        </p:attrNameLst>
                                      </p:cBhvr>
                                      <p:to>
                                        <p:strVal val="visible"/>
                                      </p:to>
                                    </p:set>
                                    <p:animEffect transition="in" filter="fade">
                                      <p:cBhvr>
                                        <p:cTn id="17" dur="500"/>
                                        <p:tgtEl>
                                          <p:spTgt spid="307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6">
                                            <p:txEl>
                                              <p:pRg st="6" end="6"/>
                                            </p:txEl>
                                          </p:spTgt>
                                        </p:tgtEl>
                                        <p:attrNameLst>
                                          <p:attrName>style.visibility</p:attrName>
                                        </p:attrNameLst>
                                      </p:cBhvr>
                                      <p:to>
                                        <p:strVal val="visible"/>
                                      </p:to>
                                    </p:set>
                                    <p:animEffect transition="in" filter="fade">
                                      <p:cBhvr>
                                        <p:cTn id="22" dur="500"/>
                                        <p:tgtEl>
                                          <p:spTgt spid="307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6">
                                            <p:txEl>
                                              <p:pRg st="8" end="8"/>
                                            </p:txEl>
                                          </p:spTgt>
                                        </p:tgtEl>
                                        <p:attrNameLst>
                                          <p:attrName>style.visibility</p:attrName>
                                        </p:attrNameLst>
                                      </p:cBhvr>
                                      <p:to>
                                        <p:strVal val="visible"/>
                                      </p:to>
                                    </p:set>
                                    <p:animEffect transition="in" filter="fade">
                                      <p:cBhvr>
                                        <p:cTn id="27" dur="500"/>
                                        <p:tgtEl>
                                          <p:spTgt spid="307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6">
                                            <p:txEl>
                                              <p:pRg st="10" end="10"/>
                                            </p:txEl>
                                          </p:spTgt>
                                        </p:tgtEl>
                                        <p:attrNameLst>
                                          <p:attrName>style.visibility</p:attrName>
                                        </p:attrNameLst>
                                      </p:cBhvr>
                                      <p:to>
                                        <p:strVal val="visible"/>
                                      </p:to>
                                    </p:set>
                                    <p:animEffect transition="in" filter="fade">
                                      <p:cBhvr>
                                        <p:cTn id="32" dur="500"/>
                                        <p:tgtEl>
                                          <p:spTgt spid="3076">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6">
                                            <p:txEl>
                                              <p:pRg st="12" end="12"/>
                                            </p:txEl>
                                          </p:spTgt>
                                        </p:tgtEl>
                                        <p:attrNameLst>
                                          <p:attrName>style.visibility</p:attrName>
                                        </p:attrNameLst>
                                      </p:cBhvr>
                                      <p:to>
                                        <p:strVal val="visible"/>
                                      </p:to>
                                    </p:set>
                                    <p:animEffect transition="in" filter="fade">
                                      <p:cBhvr>
                                        <p:cTn id="37" dur="500"/>
                                        <p:tgtEl>
                                          <p:spTgt spid="3076">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76">
                                            <p:txEl>
                                              <p:pRg st="14" end="14"/>
                                            </p:txEl>
                                          </p:spTgt>
                                        </p:tgtEl>
                                        <p:attrNameLst>
                                          <p:attrName>style.visibility</p:attrName>
                                        </p:attrNameLst>
                                      </p:cBhvr>
                                      <p:to>
                                        <p:strVal val="visible"/>
                                      </p:to>
                                    </p:set>
                                    <p:animEffect transition="in" filter="fade">
                                      <p:cBhvr>
                                        <p:cTn id="42" dur="500"/>
                                        <p:tgtEl>
                                          <p:spTgt spid="3076">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76">
                                            <p:txEl>
                                              <p:pRg st="16" end="16"/>
                                            </p:txEl>
                                          </p:spTgt>
                                        </p:tgtEl>
                                        <p:attrNameLst>
                                          <p:attrName>style.visibility</p:attrName>
                                        </p:attrNameLst>
                                      </p:cBhvr>
                                      <p:to>
                                        <p:strVal val="visible"/>
                                      </p:to>
                                    </p:set>
                                    <p:animEffect transition="in" filter="fade">
                                      <p:cBhvr>
                                        <p:cTn id="47" dur="500"/>
                                        <p:tgtEl>
                                          <p:spTgt spid="3076">
                                            <p:txEl>
                                              <p:pRg st="16" end="1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76">
                                            <p:txEl>
                                              <p:pRg st="18" end="18"/>
                                            </p:txEl>
                                          </p:spTgt>
                                        </p:tgtEl>
                                        <p:attrNameLst>
                                          <p:attrName>style.visibility</p:attrName>
                                        </p:attrNameLst>
                                      </p:cBhvr>
                                      <p:to>
                                        <p:strVal val="visible"/>
                                      </p:to>
                                    </p:set>
                                    <p:animEffect transition="in" filter="fade">
                                      <p:cBhvr>
                                        <p:cTn id="52" dur="500"/>
                                        <p:tgtEl>
                                          <p:spTgt spid="3076">
                                            <p:txEl>
                                              <p:pRg st="18" end="1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076">
                                            <p:txEl>
                                              <p:pRg st="20" end="20"/>
                                            </p:txEl>
                                          </p:spTgt>
                                        </p:tgtEl>
                                        <p:attrNameLst>
                                          <p:attrName>style.visibility</p:attrName>
                                        </p:attrNameLst>
                                      </p:cBhvr>
                                      <p:to>
                                        <p:strVal val="visible"/>
                                      </p:to>
                                    </p:set>
                                    <p:animEffect transition="in" filter="fade">
                                      <p:cBhvr>
                                        <p:cTn id="57" dur="500"/>
                                        <p:tgtEl>
                                          <p:spTgt spid="3076">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762000"/>
          </a:xfrm>
        </p:spPr>
        <p:txBody>
          <a:bodyPr>
            <a:noAutofit/>
          </a:bodyPr>
          <a:lstStyle/>
          <a:p>
            <a:r>
              <a:rPr lang="en-US" altLang="en-US" sz="6600" b="1" dirty="0"/>
              <a:t>Paul’s Closing Statements</a:t>
            </a:r>
            <a:endParaRPr lang="en-US" altLang="en-US" sz="6600" b="1" dirty="0" smtClean="0"/>
          </a:p>
        </p:txBody>
      </p:sp>
      <p:sp>
        <p:nvSpPr>
          <p:cNvPr id="3075" name="Rectangle 3"/>
          <p:cNvSpPr>
            <a:spLocks noGrp="1" noChangeArrowheads="1"/>
          </p:cNvSpPr>
          <p:nvPr>
            <p:ph type="body" idx="1"/>
          </p:nvPr>
        </p:nvSpPr>
        <p:spPr>
          <a:xfrm>
            <a:off x="6248400" y="838200"/>
            <a:ext cx="2895600" cy="6019800"/>
          </a:xfrm>
        </p:spPr>
        <p:txBody>
          <a:bodyPr>
            <a:noAutofit/>
          </a:bodyPr>
          <a:lstStyle/>
          <a:p>
            <a:pPr marL="0" indent="0">
              <a:buNone/>
            </a:pPr>
            <a:r>
              <a:rPr lang="en-US" altLang="en-US" sz="2400" b="1" dirty="0" smtClean="0"/>
              <a:t>Gal 6:17-18</a:t>
            </a:r>
            <a:r>
              <a:rPr lang="en-US" altLang="en-US" sz="2400" dirty="0" smtClean="0"/>
              <a:t> – “</a:t>
            </a:r>
            <a:r>
              <a:rPr lang="en-US" sz="2400" baseline="30000" dirty="0" smtClean="0"/>
              <a:t>17</a:t>
            </a:r>
            <a:r>
              <a:rPr lang="en-US" sz="2400" dirty="0" smtClean="0"/>
              <a:t>From </a:t>
            </a:r>
            <a:r>
              <a:rPr lang="en-US" sz="2400" dirty="0"/>
              <a:t>now on let no one cause trouble for me, for I bear on my body the brand-marks of </a:t>
            </a:r>
            <a:r>
              <a:rPr lang="en-US" sz="2400" dirty="0" smtClean="0"/>
              <a:t>Jesus. </a:t>
            </a:r>
            <a:r>
              <a:rPr lang="en-US" sz="2400" baseline="30000" dirty="0" smtClean="0"/>
              <a:t>18</a:t>
            </a:r>
            <a:r>
              <a:rPr lang="en-US" sz="2400" dirty="0" smtClean="0"/>
              <a:t>The </a:t>
            </a:r>
            <a:r>
              <a:rPr lang="en-US" sz="2400" dirty="0"/>
              <a:t>grace of our Lord Jesus Christ be with your spirit, brethren. Amen</a:t>
            </a:r>
            <a:r>
              <a:rPr lang="en-US" sz="2400" dirty="0" smtClean="0"/>
              <a:t>.</a:t>
            </a:r>
            <a:r>
              <a:rPr lang="en-US" altLang="en-US" sz="2400" dirty="0" smtClean="0"/>
              <a:t>”</a:t>
            </a:r>
          </a:p>
        </p:txBody>
      </p:sp>
      <p:sp>
        <p:nvSpPr>
          <p:cNvPr id="3076" name="Rectangle 1"/>
          <p:cNvSpPr>
            <a:spLocks noChangeArrowheads="1"/>
          </p:cNvSpPr>
          <p:nvPr/>
        </p:nvSpPr>
        <p:spPr bwMode="auto">
          <a:xfrm>
            <a:off x="0" y="914400"/>
            <a:ext cx="6248400" cy="393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charset="0"/>
              </a:defRPr>
            </a:lvl1pPr>
            <a:lvl2pPr marL="914400" indent="-4572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ct val="0"/>
              </a:spcBef>
              <a:buFontTx/>
              <a:buAutoNum type="arabicParenR"/>
            </a:pPr>
            <a:r>
              <a:rPr lang="en-US" altLang="en-US" sz="2400" u="sng" dirty="0" smtClean="0"/>
              <a:t>What were the brand-marks of Jesus that Paul bore on his body?</a:t>
            </a:r>
            <a:endParaRPr lang="en-US" altLang="en-US" sz="2400" dirty="0" smtClean="0"/>
          </a:p>
          <a:p>
            <a:pPr lvl="1" eaLnBrk="1" hangingPunct="1">
              <a:lnSpc>
                <a:spcPct val="80000"/>
              </a:lnSpc>
              <a:spcBef>
                <a:spcPct val="0"/>
              </a:spcBef>
              <a:buFont typeface="+mj-lt"/>
              <a:buAutoNum type="alphaLcParenR"/>
            </a:pPr>
            <a:endParaRPr lang="en-US" altLang="en-US" sz="600" dirty="0" smtClean="0"/>
          </a:p>
          <a:p>
            <a:pPr lvl="1" eaLnBrk="1" hangingPunct="1">
              <a:lnSpc>
                <a:spcPct val="80000"/>
              </a:lnSpc>
              <a:spcBef>
                <a:spcPct val="0"/>
              </a:spcBef>
              <a:buFont typeface="+mj-lt"/>
              <a:buAutoNum type="alphaLcParenR"/>
            </a:pPr>
            <a:r>
              <a:rPr lang="en-US" altLang="en-US" sz="1800" dirty="0" smtClean="0"/>
              <a:t>Evidence of the suffering he had endured for the gospel</a:t>
            </a:r>
          </a:p>
          <a:p>
            <a:pPr lvl="1" eaLnBrk="1" hangingPunct="1">
              <a:lnSpc>
                <a:spcPct val="80000"/>
              </a:lnSpc>
              <a:spcBef>
                <a:spcPct val="0"/>
              </a:spcBef>
              <a:buFont typeface="+mj-lt"/>
              <a:buAutoNum type="alphaLcParenR"/>
            </a:pPr>
            <a:endParaRPr lang="en-US" altLang="en-US" sz="600" dirty="0" smtClean="0"/>
          </a:p>
          <a:p>
            <a:pPr lvl="1" eaLnBrk="1" hangingPunct="1">
              <a:lnSpc>
                <a:spcPct val="80000"/>
              </a:lnSpc>
              <a:spcBef>
                <a:spcPct val="0"/>
              </a:spcBef>
              <a:buFont typeface="+mj-lt"/>
              <a:buAutoNum type="alphaLcParenR"/>
            </a:pPr>
            <a:r>
              <a:rPr lang="en-US" altLang="en-US" sz="1800" dirty="0" smtClean="0"/>
              <a:t>Evidence of his genuineness as an Apostle</a:t>
            </a:r>
          </a:p>
          <a:p>
            <a:pPr lvl="1" eaLnBrk="1" hangingPunct="1">
              <a:lnSpc>
                <a:spcPct val="80000"/>
              </a:lnSpc>
              <a:spcBef>
                <a:spcPct val="0"/>
              </a:spcBef>
              <a:buFont typeface="+mj-lt"/>
              <a:buAutoNum type="alphaLcParenR"/>
            </a:pPr>
            <a:endParaRPr lang="en-US" altLang="en-US" sz="600" dirty="0" smtClean="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The Judaizers were not an example of enduring through trial and persecution</a:t>
            </a:r>
          </a:p>
          <a:p>
            <a:pPr lvl="1" eaLnBrk="1" hangingPunct="1">
              <a:lnSpc>
                <a:spcPct val="80000"/>
              </a:lnSpc>
              <a:spcBef>
                <a:spcPct val="0"/>
              </a:spcBef>
              <a:buFont typeface="+mj-lt"/>
              <a:buAutoNum type="alphaLcParenR"/>
            </a:pPr>
            <a:endParaRPr lang="en-US" altLang="en-US" sz="600" dirty="0" smtClean="0"/>
          </a:p>
          <a:p>
            <a:pPr eaLnBrk="1" hangingPunct="1">
              <a:lnSpc>
                <a:spcPct val="80000"/>
              </a:lnSpc>
              <a:spcBef>
                <a:spcPct val="0"/>
              </a:spcBef>
              <a:buFontTx/>
              <a:buAutoNum type="arabicParenR"/>
            </a:pPr>
            <a:r>
              <a:rPr lang="en-US" altLang="en-US" sz="2400" u="sng" dirty="0" smtClean="0"/>
              <a:t>What benefit can the grace of God bring to our spirit?</a:t>
            </a:r>
          </a:p>
          <a:p>
            <a:pPr lvl="1" eaLnBrk="1" hangingPunct="1">
              <a:lnSpc>
                <a:spcPct val="80000"/>
              </a:lnSpc>
              <a:spcBef>
                <a:spcPct val="0"/>
              </a:spcBef>
              <a:buFont typeface="+mj-lt"/>
              <a:buAutoNum type="alphaLcParenR"/>
            </a:pPr>
            <a:endParaRPr lang="en-US" altLang="en-US" sz="600" dirty="0" smtClean="0"/>
          </a:p>
          <a:p>
            <a:pPr lvl="1" eaLnBrk="1" hangingPunct="1">
              <a:lnSpc>
                <a:spcPct val="80000"/>
              </a:lnSpc>
              <a:spcBef>
                <a:spcPct val="0"/>
              </a:spcBef>
              <a:buFont typeface="+mj-lt"/>
              <a:buAutoNum type="alphaLcParenR"/>
            </a:pPr>
            <a:r>
              <a:rPr lang="en-US" altLang="en-US" sz="1800" dirty="0" smtClean="0"/>
              <a:t>It refreshes us and sustains us through doubt, trial, suffering</a:t>
            </a:r>
          </a:p>
          <a:p>
            <a:pPr lvl="1" eaLnBrk="1" hangingPunct="1">
              <a:lnSpc>
                <a:spcPct val="80000"/>
              </a:lnSpc>
              <a:spcBef>
                <a:spcPct val="0"/>
              </a:spcBef>
              <a:buFont typeface="+mj-lt"/>
              <a:buAutoNum type="alphaLcParenR"/>
            </a:pPr>
            <a:endParaRPr lang="en-US" altLang="en-US" sz="600" dirty="0" smtClean="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To the degree these Galatians embraced God’s grace would determine whether they fell or stood in it</a:t>
            </a:r>
            <a:endParaRPr lang="en-US" altLang="en-US" sz="1800" dirty="0"/>
          </a:p>
        </p:txBody>
      </p:sp>
    </p:spTree>
    <p:extLst>
      <p:ext uri="{BB962C8B-B14F-4D97-AF65-F5344CB8AC3E}">
        <p14:creationId xmlns:p14="http://schemas.microsoft.com/office/powerpoint/2010/main" val="217511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fade">
                                      <p:cBhvr>
                                        <p:cTn id="7" dur="500"/>
                                        <p:tgtEl>
                                          <p:spTgt spid="30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xEl>
                                              <p:pRg st="2" end="2"/>
                                            </p:txEl>
                                          </p:spTgt>
                                        </p:tgtEl>
                                        <p:attrNameLst>
                                          <p:attrName>style.visibility</p:attrName>
                                        </p:attrNameLst>
                                      </p:cBhvr>
                                      <p:to>
                                        <p:strVal val="visible"/>
                                      </p:to>
                                    </p:set>
                                    <p:animEffect transition="in" filter="fade">
                                      <p:cBhvr>
                                        <p:cTn id="12" dur="500"/>
                                        <p:tgtEl>
                                          <p:spTgt spid="307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xEl>
                                              <p:pRg st="4" end="4"/>
                                            </p:txEl>
                                          </p:spTgt>
                                        </p:tgtEl>
                                        <p:attrNameLst>
                                          <p:attrName>style.visibility</p:attrName>
                                        </p:attrNameLst>
                                      </p:cBhvr>
                                      <p:to>
                                        <p:strVal val="visible"/>
                                      </p:to>
                                    </p:set>
                                    <p:animEffect transition="in" filter="fade">
                                      <p:cBhvr>
                                        <p:cTn id="17" dur="500"/>
                                        <p:tgtEl>
                                          <p:spTgt spid="307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6">
                                            <p:txEl>
                                              <p:pRg st="6" end="6"/>
                                            </p:txEl>
                                          </p:spTgt>
                                        </p:tgtEl>
                                        <p:attrNameLst>
                                          <p:attrName>style.visibility</p:attrName>
                                        </p:attrNameLst>
                                      </p:cBhvr>
                                      <p:to>
                                        <p:strVal val="visible"/>
                                      </p:to>
                                    </p:set>
                                    <p:animEffect transition="in" filter="fade">
                                      <p:cBhvr>
                                        <p:cTn id="22" dur="500"/>
                                        <p:tgtEl>
                                          <p:spTgt spid="307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6">
                                            <p:txEl>
                                              <p:pRg st="8" end="8"/>
                                            </p:txEl>
                                          </p:spTgt>
                                        </p:tgtEl>
                                        <p:attrNameLst>
                                          <p:attrName>style.visibility</p:attrName>
                                        </p:attrNameLst>
                                      </p:cBhvr>
                                      <p:to>
                                        <p:strVal val="visible"/>
                                      </p:to>
                                    </p:set>
                                    <p:animEffect transition="in" filter="fade">
                                      <p:cBhvr>
                                        <p:cTn id="27" dur="500"/>
                                        <p:tgtEl>
                                          <p:spTgt spid="307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6">
                                            <p:txEl>
                                              <p:pRg st="10" end="10"/>
                                            </p:txEl>
                                          </p:spTgt>
                                        </p:tgtEl>
                                        <p:attrNameLst>
                                          <p:attrName>style.visibility</p:attrName>
                                        </p:attrNameLst>
                                      </p:cBhvr>
                                      <p:to>
                                        <p:strVal val="visible"/>
                                      </p:to>
                                    </p:set>
                                    <p:animEffect transition="in" filter="fade">
                                      <p:cBhvr>
                                        <p:cTn id="32" dur="500"/>
                                        <p:tgtEl>
                                          <p:spTgt spid="3076">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6">
                                            <p:txEl>
                                              <p:pRg st="12" end="12"/>
                                            </p:txEl>
                                          </p:spTgt>
                                        </p:tgtEl>
                                        <p:attrNameLst>
                                          <p:attrName>style.visibility</p:attrName>
                                        </p:attrNameLst>
                                      </p:cBhvr>
                                      <p:to>
                                        <p:strVal val="visible"/>
                                      </p:to>
                                    </p:set>
                                    <p:animEffect transition="in" filter="fade">
                                      <p:cBhvr>
                                        <p:cTn id="37" dur="500"/>
                                        <p:tgtEl>
                                          <p:spTgt spid="307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24558</TotalTime>
  <Words>1603</Words>
  <Application>Microsoft Office PowerPoint</Application>
  <PresentationFormat>On-screen Show (4:3)</PresentationFormat>
  <Paragraphs>92</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Paul’s Closing Statements</vt:lpstr>
      <vt:lpstr>Paul’s Closing Statements</vt:lpstr>
      <vt:lpstr>Paul’s Closing Statements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Hasty</dc:creator>
  <cp:lastModifiedBy>Ryan Hasty</cp:lastModifiedBy>
  <cp:revision>484</cp:revision>
  <cp:lastPrinted>2017-06-28T22:26:49Z</cp:lastPrinted>
  <dcterms:created xsi:type="dcterms:W3CDTF">2017-04-15T17:21:00Z</dcterms:created>
  <dcterms:modified xsi:type="dcterms:W3CDTF">2017-06-28T22:27:44Z</dcterms:modified>
</cp:coreProperties>
</file>